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0"/>
  </p:notesMasterIdLst>
  <p:handoutMasterIdLst>
    <p:handoutMasterId r:id="rId31"/>
  </p:handoutMasterIdLst>
  <p:sldIdLst>
    <p:sldId id="329" r:id="rId4"/>
    <p:sldId id="332" r:id="rId5"/>
    <p:sldId id="331" r:id="rId6"/>
    <p:sldId id="356" r:id="rId7"/>
    <p:sldId id="357" r:id="rId8"/>
    <p:sldId id="498" r:id="rId9"/>
    <p:sldId id="499" r:id="rId10"/>
    <p:sldId id="500" r:id="rId11"/>
    <p:sldId id="502" r:id="rId12"/>
    <p:sldId id="501" r:id="rId13"/>
    <p:sldId id="503" r:id="rId14"/>
    <p:sldId id="504" r:id="rId15"/>
    <p:sldId id="505" r:id="rId16"/>
    <p:sldId id="506" r:id="rId17"/>
    <p:sldId id="517" r:id="rId18"/>
    <p:sldId id="507" r:id="rId19"/>
    <p:sldId id="518" r:id="rId20"/>
    <p:sldId id="519" r:id="rId21"/>
    <p:sldId id="520" r:id="rId22"/>
    <p:sldId id="521" r:id="rId23"/>
    <p:sldId id="522" r:id="rId24"/>
    <p:sldId id="523" r:id="rId25"/>
    <p:sldId id="524" r:id="rId26"/>
    <p:sldId id="525" r:id="rId27"/>
    <p:sldId id="526" r:id="rId28"/>
    <p:sldId id="528" r:id="rId29"/>
  </p:sldIdLst>
  <p:sldSz cx="12192000" cy="6858000"/>
  <p:notesSz cx="6858000" cy="9144000"/>
  <p:custDataLst>
    <p:tags r:id="rId35"/>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68A"/>
    <a:srgbClr val="B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50" d="100"/>
          <a:sy n="50" d="100"/>
        </p:scale>
        <p:origin x="632" y="92"/>
      </p:cViewPr>
      <p:guideLst>
        <p:guide orient="horz" pos="2205"/>
        <p:guide pos="38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6.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1587" y="0"/>
            <a:ext cx="12192000" cy="6858000"/>
          </a:xfrm>
          <a:prstGeom prst="rect">
            <a:avLst/>
          </a:prstGeom>
          <a:noFill/>
          <a:ln w="9525">
            <a:noFill/>
          </a:ln>
        </p:spPr>
      </p:pic>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jpe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pic>
        <p:nvPicPr>
          <p:cNvPr id="2050" name="图片 6"/>
          <p:cNvPicPr>
            <a:picLocks noChangeAspect="1"/>
          </p:cNvPicPr>
          <p:nvPr userDrawn="1"/>
        </p:nvPicPr>
        <p:blipFill>
          <a:blip r:embed="rId2"/>
          <a:srcRect l="48514" t="47011" b="-2"/>
          <a:stretch>
            <a:fillRect/>
          </a:stretch>
        </p:blipFill>
        <p:spPr>
          <a:xfrm>
            <a:off x="-26987"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Lst>
  <p:transition spd="slow" advTm="3000">
    <p:random/>
  </p:transition>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6.png"/><Relationship Id="rId2" Type="http://schemas.openxmlformats.org/officeDocument/2006/relationships/tags" Target="../tags/tag4.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2"/>
          <p:cNvGrpSpPr/>
          <p:nvPr/>
        </p:nvGrpSpPr>
        <p:grpSpPr>
          <a:xfrm>
            <a:off x="4097338" y="4797425"/>
            <a:ext cx="3798887" cy="887413"/>
            <a:chOff x="4996875" y="3675432"/>
            <a:chExt cx="2198252" cy="459640"/>
          </a:xfrm>
        </p:grpSpPr>
        <p:sp>
          <p:nvSpPr>
            <p:cNvPr id="4" name="矩形: 圆角 34"/>
            <p:cNvSpPr/>
            <p:nvPr/>
          </p:nvSpPr>
          <p:spPr>
            <a:xfrm>
              <a:off x="5242560" y="3675432"/>
              <a:ext cx="1706882" cy="459640"/>
            </a:xfrm>
            <a:prstGeom prst="roundRect">
              <a:avLst>
                <a:gd name="adj" fmla="val 50000"/>
              </a:avLst>
            </a:prstGeom>
            <a:gradFill flip="none" rotWithShape="1">
              <a:gsLst>
                <a:gs pos="0">
                  <a:srgbClr val="33FFFC"/>
                </a:gs>
                <a:gs pos="70000">
                  <a:srgbClr val="33FFFC">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思源宋体 CN" pitchFamily="18" charset="-122"/>
                <a:ea typeface="思源宋体 CN" pitchFamily="18" charset="-122"/>
                <a:cs typeface="+mn-cs"/>
                <a:sym typeface="思源宋体 CN" pitchFamily="18" charset="-122"/>
              </a:endParaRPr>
            </a:p>
          </p:txBody>
        </p:sp>
        <p:sp>
          <p:nvSpPr>
            <p:cNvPr id="7176" name="文本框 4"/>
            <p:cNvSpPr txBox="1"/>
            <p:nvPr/>
          </p:nvSpPr>
          <p:spPr>
            <a:xfrm>
              <a:off x="4996875" y="3675432"/>
              <a:ext cx="2198252" cy="270357"/>
            </a:xfrm>
            <a:prstGeom prst="rect">
              <a:avLst/>
            </a:prstGeom>
            <a:noFill/>
            <a:ln w="9525">
              <a:noFill/>
            </a:ln>
          </p:spPr>
          <p:txBody>
            <a:bodyPr>
              <a:spAutoFit/>
            </a:bodyPr>
            <a:p>
              <a:pPr algn="ctr" eaLnBrk="1" hangingPunct="1">
                <a:buNone/>
              </a:pPr>
              <a:r>
                <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rPr>
                <a:t>主讲人：</a:t>
              </a:r>
              <a:endPar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endParaRPr>
            </a:p>
          </p:txBody>
        </p:sp>
      </p:grpSp>
      <p:sp>
        <p:nvSpPr>
          <p:cNvPr id="7" name="文本框 6"/>
          <p:cNvSpPr txBox="1"/>
          <p:nvPr/>
        </p:nvSpPr>
        <p:spPr>
          <a:xfrm>
            <a:off x="-336375" y="1772816"/>
            <a:ext cx="12864751" cy="1198880"/>
          </a:xfrm>
          <a:prstGeom prst="rect">
            <a:avLst/>
          </a:prstGeom>
          <a:noFill/>
        </p:spPr>
        <p:txBody>
          <a:bodyPr wrap="square" rtlCol="0">
            <a:spAutoFit/>
          </a:bodyPr>
          <a:lstStyle/>
          <a:p>
            <a:pPr marR="0" algn="ctr" defTabSz="914400" eaLnBrk="1" hangingPunct="1">
              <a:buClrTx/>
              <a:buSzTx/>
              <a:buFontTx/>
              <a:buNone/>
              <a:defRPr/>
            </a:pPr>
            <a:r>
              <a:rPr kumimoji="0" lang="en-US" altLang="zh-CN"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BI</a:t>
            </a:r>
            <a:r>
              <a:rPr kumimoji="0" lang="en-US" altLang="zh-CN" sz="7200" b="1" kern="1200" cap="none" spc="0" normalizeH="0" baseline="0" noProof="0" dirty="0">
                <a:solidFill>
                  <a:srgbClr val="F1D68A"/>
                </a:solidFill>
                <a:latin typeface="微软雅黑" panose="020B0503020204020204" pitchFamily="34" charset="-122"/>
                <a:ea typeface="微软雅黑" panose="020B0503020204020204" pitchFamily="34" charset="-122"/>
                <a:cs typeface="+mn-cs"/>
                <a:sym typeface="思源宋体 CN" pitchFamily="18" charset="-122"/>
              </a:rPr>
              <a:t>M</a:t>
            </a:r>
            <a:r>
              <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技术应用基础教程</a:t>
            </a:r>
            <a:endPar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endParaRPr>
          </a:p>
        </p:txBody>
      </p:sp>
      <p:sp>
        <p:nvSpPr>
          <p:cNvPr id="8" name="文本框 7"/>
          <p:cNvSpPr txBox="1"/>
          <p:nvPr/>
        </p:nvSpPr>
        <p:spPr>
          <a:xfrm>
            <a:off x="1091859" y="3248689"/>
            <a:ext cx="10008282" cy="706755"/>
          </a:xfrm>
          <a:prstGeom prst="rect">
            <a:avLst/>
          </a:prstGeom>
          <a:gradFill flip="none" rotWithShape="1">
            <a:gsLst>
              <a:gs pos="0">
                <a:srgbClr val="2A69DD">
                  <a:alpha val="0"/>
                </a:srgbClr>
              </a:gs>
              <a:gs pos="100000">
                <a:srgbClr val="95B4EE">
                  <a:alpha val="0"/>
                </a:srgbClr>
              </a:gs>
              <a:gs pos="57000">
                <a:schemeClr val="bg1"/>
              </a:gs>
            </a:gsLst>
            <a:lin ang="0" scaled="1"/>
            <a:tileRect/>
          </a:gradFill>
        </p:spPr>
        <p:txBody>
          <a:bodyPr wrap="square" rtlCol="0">
            <a:spAutoFit/>
          </a:bodyPr>
          <a:lstStyle>
            <a:defPPr>
              <a:defRPr lang="zh-CN"/>
            </a:defPPr>
            <a:lvl1pPr algn="ctr">
              <a:defRPr sz="8800">
                <a:ln w="25400">
                  <a:gradFill>
                    <a:gsLst>
                      <a:gs pos="0">
                        <a:schemeClr val="accent1">
                          <a:lumMod val="5000"/>
                          <a:lumOff val="95000"/>
                        </a:schemeClr>
                      </a:gs>
                      <a:gs pos="100000">
                        <a:srgbClr val="00B0F0"/>
                      </a:gs>
                    </a:gsLst>
                    <a:lin ang="5400000" scaled="1"/>
                  </a:gradFill>
                </a:ln>
                <a:gradFill>
                  <a:gsLst>
                    <a:gs pos="88000">
                      <a:srgbClr val="003B68"/>
                    </a:gs>
                    <a:gs pos="27000">
                      <a:srgbClr val="00B0F0"/>
                    </a:gs>
                  </a:gsLst>
                  <a:lin ang="5400000" scaled="1"/>
                </a:gradFill>
                <a:effectLst>
                  <a:outerShdw blurRad="38100" dist="25400" dir="5400000" algn="t" rotWithShape="0">
                    <a:prstClr val="black">
                      <a:alpha val="50000"/>
                    </a:prstClr>
                  </a:outerShdw>
                </a:effectLst>
                <a:latin typeface="方正正大黑_GBK" panose="02000000000000000000" pitchFamily="2" charset="-122"/>
                <a:ea typeface="方正正大黑_GBK" panose="02000000000000000000"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模块</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5</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 </a:t>
            </a:r>
            <a:r>
              <a:rPr kumimoji="0" 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门和窗</a:t>
            </a:r>
            <a:r>
              <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的创建</a:t>
            </a:r>
            <a:endPar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5.2  门窗的创建与设置</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5.2.1  门窗的载入</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打开Revit2020项目文件，切换至“建筑”选项卡，在“构建”子选项卡中单击“门”按钮或“窗”按钮，打开“属性”选项卡，从类型选择器中选择所需门或窗的类型；如图5-8所示。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2" name="图片 282" descr="2022-08-02 16 59 38"/>
          <p:cNvPicPr>
            <a:picLocks noChangeAspect="1"/>
          </p:cNvPicPr>
          <p:nvPr/>
        </p:nvPicPr>
        <p:blipFill>
          <a:blip r:embed="rId1"/>
          <a:stretch>
            <a:fillRect/>
          </a:stretch>
        </p:blipFill>
        <p:spPr>
          <a:xfrm>
            <a:off x="4858703" y="3629660"/>
            <a:ext cx="1520825" cy="2580640"/>
          </a:xfrm>
          <a:prstGeom prst="rect">
            <a:avLst/>
          </a:prstGeom>
        </p:spPr>
      </p:pic>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5.2  门窗的创建与设置</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6012815"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如果类型选择器小黑三角下拉列表没有更多的门或窗的类型，可以通过“载入族”命令从族库中载入或者自行新建不同尺寸的门或窗。单击“编辑类型”，弹出“类型属性”对话框，如图5-9所示。单击页面右上角“载入”，找到“建筑—门—普通门—平开门”可以在系统族库里选择合适的门类型。如图5-10所示。窗的载入方法与门相同。</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3" name="图片 283" descr="2022-08-02 17 02 15(1)"/>
          <p:cNvPicPr>
            <a:picLocks noChangeAspect="1"/>
          </p:cNvPicPr>
          <p:nvPr/>
        </p:nvPicPr>
        <p:blipFill>
          <a:blip r:embed="rId1"/>
          <a:stretch>
            <a:fillRect/>
          </a:stretch>
        </p:blipFill>
        <p:spPr>
          <a:xfrm>
            <a:off x="7594918" y="433705"/>
            <a:ext cx="2879725" cy="3331210"/>
          </a:xfrm>
          <a:prstGeom prst="rect">
            <a:avLst/>
          </a:prstGeom>
        </p:spPr>
      </p:pic>
      <p:pic>
        <p:nvPicPr>
          <p:cNvPr id="284" name="图片 284" descr="2022-08-02 17 05 05(1)"/>
          <p:cNvPicPr>
            <a:picLocks noChangeAspect="1"/>
          </p:cNvPicPr>
          <p:nvPr/>
        </p:nvPicPr>
        <p:blipFill>
          <a:blip r:embed="rId2"/>
          <a:stretch>
            <a:fillRect/>
          </a:stretch>
        </p:blipFill>
        <p:spPr>
          <a:xfrm>
            <a:off x="7230110" y="3979228"/>
            <a:ext cx="4679950" cy="2714625"/>
          </a:xfrm>
          <a:prstGeom prst="rect">
            <a:avLst/>
          </a:prstGeom>
        </p:spPr>
      </p:pic>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5.2  门窗的创建与设置</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5.2.2  门窗的标记</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放置门或窗前，如果单击“标记”面板中的“在放置时进行标记”按钮，软件会自动标记门或窗；选中选项栏中的“引线”复选框可以设置引线长度，如图5-11所示。门和窗只有在墙体上才会显示出来，在墙体上移动光标，参照临时尺寸标注，当门位于合适的位置时单击即完成放置。</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40" name="图片 340" descr="图片12"/>
          <p:cNvPicPr>
            <a:picLocks noChangeAspect="1"/>
          </p:cNvPicPr>
          <p:nvPr>
            <p:custDataLst>
              <p:tags r:id="rId1"/>
            </p:custDataLst>
          </p:nvPr>
        </p:nvPicPr>
        <p:blipFill>
          <a:blip r:embed="rId2"/>
          <a:stretch>
            <a:fillRect/>
          </a:stretch>
        </p:blipFill>
        <p:spPr>
          <a:xfrm>
            <a:off x="2639695" y="4580890"/>
            <a:ext cx="6695440" cy="1217295"/>
          </a:xfrm>
          <a:prstGeom prst="rect">
            <a:avLst/>
          </a:prstGeom>
        </p:spPr>
      </p:pic>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5.2  门窗的创建与设置</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874395" y="1297305"/>
            <a:ext cx="1077531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还可通过第二种方式对门或窗进行标记：切换至“注释”主选项卡（如图5-12），单击“标记”子选项卡中的“按类别标记”按钮，将光标移至放置标记的构件上，待其高亮显示时单击，则可直接标记；或者单击“全部标记”按钮，在弹出的“标记所有未标记的对象”对话框中选择所需标记的类别，单击“确定”按钮。如图5-13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7" name="图片 287" descr="2022-08-02 17 18 43"/>
          <p:cNvPicPr>
            <a:picLocks noChangeAspect="1"/>
          </p:cNvPicPr>
          <p:nvPr/>
        </p:nvPicPr>
        <p:blipFill>
          <a:blip r:embed="rId1"/>
          <a:stretch>
            <a:fillRect/>
          </a:stretch>
        </p:blipFill>
        <p:spPr>
          <a:xfrm>
            <a:off x="8040053" y="3788728"/>
            <a:ext cx="2921635" cy="2991485"/>
          </a:xfrm>
          <a:prstGeom prst="rect">
            <a:avLst/>
          </a:prstGeom>
        </p:spPr>
      </p:pic>
      <p:pic>
        <p:nvPicPr>
          <p:cNvPr id="341" name="图片 341" descr="图片13"/>
          <p:cNvPicPr>
            <a:picLocks noChangeAspect="1"/>
          </p:cNvPicPr>
          <p:nvPr>
            <p:custDataLst>
              <p:tags r:id="rId2"/>
            </p:custDataLst>
          </p:nvPr>
        </p:nvPicPr>
        <p:blipFill>
          <a:blip r:embed="rId3"/>
          <a:stretch>
            <a:fillRect/>
          </a:stretch>
        </p:blipFill>
        <p:spPr>
          <a:xfrm>
            <a:off x="335280" y="4940935"/>
            <a:ext cx="7127875" cy="1054735"/>
          </a:xfrm>
          <a:prstGeom prst="rect">
            <a:avLst/>
          </a:prstGeom>
        </p:spPr>
      </p:pic>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5.2  门窗的创建与设置</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5.2.3  门窗的插入</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由于在 Revit 中具有尺寸和对象相关联的特点，所以插人门窗时，只需在大致位置插入，然后再通过修改临时尺寸标注或移动门的位置来定位。门窗的插入在平、立、剖及三维视图中均可进行。</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选择“建筑”选项卡，然后在“构建”面板中单击“门”或“窗”按钮，在“属性”类型选择器中选择合适的门窗类型，在墙体上移动鼠标，当门或窗位于适当的位置时单击鼠标即可插入门窗。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5.1 </a:t>
            </a:r>
            <a:r>
              <a:rPr lang="zh-CN" sz="3200" b="1" dirty="0">
                <a:solidFill>
                  <a:schemeClr val="bg1"/>
                </a:solidFill>
                <a:latin typeface="微软雅黑" panose="020B0503020204020204" pitchFamily="34" charset="-122"/>
                <a:ea typeface="微软雅黑" panose="020B0503020204020204" pitchFamily="34" charset="-122"/>
              </a:rPr>
              <a:t>门窗的形式与分类</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5.2 </a:t>
            </a:r>
            <a:r>
              <a:rPr lang="zh-CN" altLang="en-US" sz="3200" b="1" dirty="0">
                <a:solidFill>
                  <a:schemeClr val="bg1"/>
                </a:solidFill>
                <a:latin typeface="微软雅黑" panose="020B0503020204020204" pitchFamily="34" charset="-122"/>
                <a:ea typeface="微软雅黑" panose="020B0503020204020204" pitchFamily="34" charset="-122"/>
              </a:rPr>
              <a:t>门窗的创建与设置</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5.3 </a:t>
            </a:r>
            <a:r>
              <a:rPr lang="zh-CN" altLang="en-US" sz="3200" b="1" dirty="0">
                <a:solidFill>
                  <a:srgbClr val="FFFF00"/>
                </a:solidFill>
                <a:latin typeface="微软雅黑" panose="020B0503020204020204" pitchFamily="34" charset="-122"/>
                <a:ea typeface="微软雅黑" panose="020B0503020204020204" pitchFamily="34" charset="-122"/>
              </a:rPr>
              <a:t>门窗的编辑与修改</a:t>
            </a: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5</a:t>
            </a:r>
            <a:r>
              <a:rPr lang="en-US" altLang="zh-CN" sz="3600" b="1" dirty="0">
                <a:solidFill>
                  <a:srgbClr val="BCFFFF"/>
                </a:solidFill>
                <a:latin typeface="Arial" panose="020B0604020202020204" pitchFamily="34" charset="0"/>
                <a:ea typeface="微软雅黑" panose="020B0503020204020204" pitchFamily="34" charset="-122"/>
              </a:rPr>
              <a:t> - </a:t>
            </a:r>
            <a:r>
              <a:rPr lang="zh-CN" sz="3600" b="1" dirty="0">
                <a:solidFill>
                  <a:srgbClr val="BCFFFF"/>
                </a:solidFill>
                <a:latin typeface="Arial" panose="020B0604020202020204" pitchFamily="34" charset="0"/>
                <a:ea typeface="微软雅黑" panose="020B0503020204020204" pitchFamily="34" charset="-122"/>
              </a:rPr>
              <a:t>门和窗的创建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6379845"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5.3.1  门窗的编辑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1.修改门窗实例参数</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平面视图中，切换到“建筑”选项卡，选择门或窗后，“属性”选项板会自动变成门或窗的“属性”选项板，在该“属性”选项板中可以设置门或窗的标高、底高度（窗台高度）和顶高度（门或窗的高度+底高度）。如图5-15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9" name="图片 289" descr="2022-08-02 20 25 33(1)"/>
          <p:cNvPicPr>
            <a:picLocks noChangeAspect="1"/>
          </p:cNvPicPr>
          <p:nvPr/>
        </p:nvPicPr>
        <p:blipFill>
          <a:blip r:embed="rId1"/>
          <a:stretch>
            <a:fillRect/>
          </a:stretch>
        </p:blipFill>
        <p:spPr>
          <a:xfrm>
            <a:off x="7846060" y="1699260"/>
            <a:ext cx="1901190" cy="3255010"/>
          </a:xfrm>
          <a:prstGeom prst="rect">
            <a:avLst/>
          </a:prstGeom>
        </p:spPr>
      </p:pic>
      <p:pic>
        <p:nvPicPr>
          <p:cNvPr id="290" name="图片 290" descr="2022-08-02 20 29 52(1)"/>
          <p:cNvPicPr>
            <a:picLocks noChangeAspect="1"/>
          </p:cNvPicPr>
          <p:nvPr/>
        </p:nvPicPr>
        <p:blipFill>
          <a:blip r:embed="rId2"/>
          <a:stretch>
            <a:fillRect/>
          </a:stretch>
        </p:blipFill>
        <p:spPr>
          <a:xfrm>
            <a:off x="9937433" y="1821815"/>
            <a:ext cx="1927225" cy="2600960"/>
          </a:xfrm>
          <a:prstGeom prst="rect">
            <a:avLst/>
          </a:prstGeom>
        </p:spPr>
      </p:pic>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切换到三维视图或立面视图中，单击选中某一窗户，则自动激活“修改|窗”选项卡，而临时标注显示该窗户底高度为900，单击窗户的临时标注900可调整窗底高度。如下图5-16所示。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1" name="图片 291" descr="2022-08-02 20 48 27"/>
          <p:cNvPicPr>
            <a:picLocks noChangeAspect="1"/>
          </p:cNvPicPr>
          <p:nvPr/>
        </p:nvPicPr>
        <p:blipFill>
          <a:blip r:embed="rId1"/>
          <a:stretch>
            <a:fillRect/>
          </a:stretch>
        </p:blipFill>
        <p:spPr>
          <a:xfrm>
            <a:off x="4367213" y="4040188"/>
            <a:ext cx="2265045" cy="1605915"/>
          </a:xfrm>
          <a:prstGeom prst="rect">
            <a:avLst/>
          </a:prstGeom>
        </p:spPr>
      </p:pic>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578358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2.修改门窗类型参数</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在“属性”选项板中单击“编辑类型”按钮，在打开的“类型属性”对话框中可以设置门或窗的高度、宽度、材质等属性；如下图5-17所示。在该对话框中还可复制新的门或窗，并对新的门或窗重命名。</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2" name="图片 292" descr="2022-08-02 20 41 51"/>
          <p:cNvPicPr>
            <a:picLocks noChangeAspect="1"/>
          </p:cNvPicPr>
          <p:nvPr/>
        </p:nvPicPr>
        <p:blipFill>
          <a:blip r:embed="rId1"/>
          <a:stretch>
            <a:fillRect/>
          </a:stretch>
        </p:blipFill>
        <p:spPr>
          <a:xfrm>
            <a:off x="8091805" y="1322388"/>
            <a:ext cx="3402330" cy="3940175"/>
          </a:xfrm>
          <a:prstGeom prst="rect">
            <a:avLst/>
          </a:prstGeom>
        </p:spPr>
      </p:pic>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6451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在“类型参数”下拉列表中，可以设置门或窗的类型标记，如图5-18所示。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3" name="图片 293" descr="2022-08-02 20 43 31"/>
          <p:cNvPicPr>
            <a:picLocks noChangeAspect="1"/>
          </p:cNvPicPr>
          <p:nvPr/>
        </p:nvPicPr>
        <p:blipFill>
          <a:blip r:embed="rId1"/>
          <a:stretch>
            <a:fillRect/>
          </a:stretch>
        </p:blipFill>
        <p:spPr>
          <a:xfrm>
            <a:off x="3734435" y="2243138"/>
            <a:ext cx="3512820" cy="4074795"/>
          </a:xfrm>
          <a:prstGeom prst="rect">
            <a:avLst/>
          </a:prstGeom>
        </p:spPr>
      </p:pic>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5</a:t>
            </a:r>
            <a:r>
              <a:rPr lang="en-US" altLang="zh-CN" sz="3600" b="1" dirty="0">
                <a:solidFill>
                  <a:srgbClr val="BCFFFF"/>
                </a:solidFill>
                <a:latin typeface="Arial" panose="020B0604020202020204" pitchFamily="34" charset="0"/>
                <a:ea typeface="微软雅黑" panose="020B0503020204020204" pitchFamily="34" charset="-122"/>
              </a:rPr>
              <a:t> </a:t>
            </a:r>
            <a:r>
              <a:rPr lang="zh-CN" altLang="en-US" sz="3600" b="1" dirty="0">
                <a:solidFill>
                  <a:srgbClr val="BCFFFF"/>
                </a:solidFill>
                <a:latin typeface="Arial" panose="020B0604020202020204" pitchFamily="34" charset="0"/>
                <a:ea typeface="微软雅黑" panose="020B0503020204020204" pitchFamily="34" charset="-122"/>
              </a:rPr>
              <a:t> 门和窗的创建</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20" name="文本框 19"/>
          <p:cNvSpPr txBox="1"/>
          <p:nvPr/>
        </p:nvSpPr>
        <p:spPr>
          <a:xfrm>
            <a:off x="5048250" y="990600"/>
            <a:ext cx="2095500" cy="825500"/>
          </a:xfrm>
          <a:prstGeom prst="rect">
            <a:avLst/>
          </a:prstGeom>
          <a:noFill/>
          <a:ln w="9525">
            <a:noFill/>
          </a:ln>
        </p:spPr>
        <p:txBody>
          <a:bodyPr>
            <a:spAutoFit/>
          </a:bodyPr>
          <a:p>
            <a:pPr algn="dist" eaLnBrk="1" hangingPunct="1">
              <a:lnSpc>
                <a:spcPct val="150000"/>
              </a:lnSpc>
            </a:pPr>
            <a:r>
              <a:rPr lang="zh-CN" altLang="en-US" sz="3600" b="1" dirty="0">
                <a:solidFill>
                  <a:srgbClr val="F1D68A"/>
                </a:solidFill>
                <a:latin typeface="微软雅黑" panose="020B0503020204020204" pitchFamily="34" charset="-122"/>
                <a:ea typeface="微软雅黑" panose="020B0503020204020204" pitchFamily="34" charset="-122"/>
              </a:rPr>
              <a:t>学习目标</a:t>
            </a:r>
            <a:endParaRPr lang="en-US" altLang="zh-CN" sz="3600" b="1" dirty="0">
              <a:solidFill>
                <a:srgbClr val="F1D68A"/>
              </a:solidFill>
              <a:latin typeface="微软雅黑" panose="020B0503020204020204" pitchFamily="34" charset="-122"/>
              <a:ea typeface="微软雅黑" panose="020B0503020204020204" pitchFamily="34" charset="-122"/>
            </a:endParaRPr>
          </a:p>
        </p:txBody>
      </p:sp>
      <p:sp>
        <p:nvSpPr>
          <p:cNvPr id="9224" name="文本框 19"/>
          <p:cNvSpPr txBox="1"/>
          <p:nvPr/>
        </p:nvSpPr>
        <p:spPr>
          <a:xfrm>
            <a:off x="1524000" y="2310130"/>
            <a:ext cx="8978265" cy="3322955"/>
          </a:xfrm>
          <a:prstGeom prst="rect">
            <a:avLst/>
          </a:prstGeom>
          <a:noFill/>
          <a:ln w="9525">
            <a:noFill/>
          </a:ln>
        </p:spPr>
        <p:txBody>
          <a:bodyPr wrap="square">
            <a:spAutoFit/>
          </a:bodyPr>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（1）了解门和窗的基本概念。</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（2）掌握门和窗的插入方法及位置的调整方法。</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（3）掌握门窗创建与编辑的方法。</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（4）会进行门窗创建与材质编辑。</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（5）能够耐心细致地利用软件完成建筑门窗的创建。</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6451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选择“预览”可查看该门窗的预览视图，如下图5-19所示。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4" name="图片 294" descr="2022-08-02 21 12 01(1)"/>
          <p:cNvPicPr>
            <a:picLocks noChangeAspect="1"/>
          </p:cNvPicPr>
          <p:nvPr/>
        </p:nvPicPr>
        <p:blipFill>
          <a:blip r:embed="rId1"/>
          <a:stretch>
            <a:fillRect/>
          </a:stretch>
        </p:blipFill>
        <p:spPr>
          <a:xfrm>
            <a:off x="3107373" y="2317115"/>
            <a:ext cx="5039995" cy="3620770"/>
          </a:xfrm>
          <a:prstGeom prst="rect">
            <a:avLst/>
          </a:prstGeom>
        </p:spPr>
      </p:pic>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3.门窗的其他编辑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选中门或窗，系统自动激活“修改|门或窗”选项卡。如下图5-20所示。在修改工具面板中可以对门或窗进行移动、复制、旋转、镜像等操作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5" name="图片 295" descr="2022-08-02 21 19 52(1)"/>
          <p:cNvPicPr>
            <a:picLocks noChangeAspect="1"/>
          </p:cNvPicPr>
          <p:nvPr/>
        </p:nvPicPr>
        <p:blipFill>
          <a:blip r:embed="rId1"/>
          <a:stretch>
            <a:fillRect/>
          </a:stretch>
        </p:blipFill>
        <p:spPr>
          <a:xfrm>
            <a:off x="3680460" y="3880803"/>
            <a:ext cx="4422140" cy="987425"/>
          </a:xfrm>
          <a:prstGeom prst="rect">
            <a:avLst/>
          </a:prstGeom>
        </p:spPr>
      </p:pic>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19888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切换至平面视图，将会显示两个相互错动的箭头符号，如下图5-21所示。单击这两个符号可以对门或窗进行左右翻转或内外翻转，从而对门窗进行调整。</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6" name="图片 296" descr="2022-08-02 21 18 51(1)"/>
          <p:cNvPicPr>
            <a:picLocks noChangeAspect="1"/>
          </p:cNvPicPr>
          <p:nvPr/>
        </p:nvPicPr>
        <p:blipFill>
          <a:blip r:embed="rId1"/>
          <a:srcRect b="5739"/>
          <a:stretch>
            <a:fillRect/>
          </a:stretch>
        </p:blipFill>
        <p:spPr>
          <a:xfrm>
            <a:off x="4294188" y="3146743"/>
            <a:ext cx="3126105" cy="1501775"/>
          </a:xfrm>
          <a:prstGeom prst="rect">
            <a:avLst/>
          </a:prstGeom>
        </p:spPr>
      </p:pic>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设置门或窗时，可调节临时尺寸的捕捉点。切换至“管理”主选项卡，如下图5-22所示。在“设置”子选项卡的“其他设置”下拉列表中选择“临时尺寸标注”命令，打开“临时尺寸标注属性”对话框，如图所5-23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7" name="图片 297" descr="2022-08-03 11 27 40(1)"/>
          <p:cNvPicPr>
            <a:picLocks noChangeAspect="1"/>
          </p:cNvPicPr>
          <p:nvPr/>
        </p:nvPicPr>
        <p:blipFill>
          <a:blip r:embed="rId1"/>
          <a:stretch>
            <a:fillRect/>
          </a:stretch>
        </p:blipFill>
        <p:spPr>
          <a:xfrm>
            <a:off x="1644650" y="4289108"/>
            <a:ext cx="5273040" cy="1158875"/>
          </a:xfrm>
          <a:prstGeom prst="rect">
            <a:avLst/>
          </a:prstGeom>
        </p:spPr>
      </p:pic>
      <p:pic>
        <p:nvPicPr>
          <p:cNvPr id="298" name="图片 298" descr="2022-08-03 11 29 38"/>
          <p:cNvPicPr>
            <a:picLocks noChangeAspect="1"/>
          </p:cNvPicPr>
          <p:nvPr/>
        </p:nvPicPr>
        <p:blipFill>
          <a:blip r:embed="rId2"/>
          <a:stretch>
            <a:fillRect/>
          </a:stretch>
        </p:blipFill>
        <p:spPr>
          <a:xfrm>
            <a:off x="8204518" y="3829685"/>
            <a:ext cx="2581275" cy="1482090"/>
          </a:xfrm>
          <a:prstGeom prst="rect">
            <a:avLst/>
          </a:prstGeom>
        </p:spPr>
      </p:pic>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对于墙，若选中“中心线”单选按钮，则在墙上放置构件时，临时尺寸标注会自动捕捉墙的中心线。对于门或窗，或选对“洞口”单选按钮，则在放置门和窗时，临时尺寸标注会自动捕捉门窗洞口的距离。</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单击“修改”面板中的“复制”按钮，启动复制命令，在选项栏勾选“约束”，则可使门窗沿着与其共线的方向移动复制。若不勾选“约束”，则可向任意方向复制。如图5-24所示。勾选“多个”可连续复制。</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99" name="图片 299" descr="2022-08-02 21 38 23"/>
          <p:cNvPicPr>
            <a:picLocks noChangeAspect="1"/>
          </p:cNvPicPr>
          <p:nvPr/>
        </p:nvPicPr>
        <p:blipFill>
          <a:blip r:embed="rId1"/>
          <a:stretch>
            <a:fillRect/>
          </a:stretch>
        </p:blipFill>
        <p:spPr>
          <a:xfrm>
            <a:off x="4373880" y="4847273"/>
            <a:ext cx="2814320" cy="1405255"/>
          </a:xfrm>
          <a:prstGeom prst="rect">
            <a:avLst/>
          </a:prstGeom>
        </p:spPr>
      </p:pic>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ea typeface="微软雅黑" panose="020B0503020204020204" pitchFamily="34" charset="-122"/>
                <a:sym typeface="+mn-ea"/>
              </a:rPr>
              <a:t>5.</a:t>
            </a:r>
            <a:r>
              <a:rPr lang="en-US" altLang="zh-CN" sz="3600" b="1" dirty="0">
                <a:solidFill>
                  <a:srgbClr val="BCFFFF"/>
                </a:solidFill>
                <a:ea typeface="微软雅黑" panose="020B0503020204020204" pitchFamily="34" charset="-122"/>
                <a:sym typeface="+mn-ea"/>
              </a:rPr>
              <a:t>3 </a:t>
            </a:r>
            <a:r>
              <a:rPr lang="zh-CN" altLang="en-US" sz="3600" b="1" dirty="0">
                <a:solidFill>
                  <a:srgbClr val="BCFFFF"/>
                </a:solidFill>
                <a:ea typeface="微软雅黑" panose="020B0503020204020204" pitchFamily="34" charset="-122"/>
                <a:sym typeface="+mn-ea"/>
              </a:rPr>
              <a:t> 门窗的编辑与修改</a:t>
            </a:r>
            <a:endParaRPr lang="zh-CN" altLang="en-US" sz="3600" b="1" dirty="0">
              <a:solidFill>
                <a:srgbClr val="BCFFFF"/>
              </a:solidFill>
              <a:ea typeface="微软雅黑" panose="020B0503020204020204" pitchFamily="34" charset="-122"/>
              <a:sym typeface="+mn-ea"/>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选中门或窗，在打开的“修改|门或窗”选项卡，选择“主体”面板中“拾取新主体”命令，可更换放置门的主体，即把门移动放置到基他墙体上。如图5-26所示。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01" name="图片 301" descr="2022-08-02 21 43 54(1)"/>
          <p:cNvPicPr>
            <a:picLocks noChangeAspect="1"/>
          </p:cNvPicPr>
          <p:nvPr/>
        </p:nvPicPr>
        <p:blipFill>
          <a:blip r:embed="rId1"/>
          <a:stretch>
            <a:fillRect/>
          </a:stretch>
        </p:blipFill>
        <p:spPr>
          <a:xfrm>
            <a:off x="3891598" y="3354705"/>
            <a:ext cx="4289425" cy="949960"/>
          </a:xfrm>
          <a:prstGeom prst="rect">
            <a:avLst/>
          </a:prstGeom>
        </p:spPr>
      </p:pic>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4067810" y="2863850"/>
            <a:ext cx="3940175" cy="645160"/>
          </a:xfrm>
          <a:prstGeom prst="rect">
            <a:avLst/>
          </a:prstGeom>
          <a:noFill/>
          <a:ln w="9525">
            <a:noFill/>
          </a:ln>
        </p:spPr>
        <p:txBody>
          <a:bodyPr wrap="square">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 </a:t>
            </a:r>
            <a:r>
              <a:rPr lang="zh-CN" sz="3600" b="1" dirty="0">
                <a:solidFill>
                  <a:srgbClr val="BCFFFF"/>
                </a:solidFill>
                <a:latin typeface="Arial" panose="020B0604020202020204" pitchFamily="34" charset="0"/>
                <a:ea typeface="微软雅黑" panose="020B0503020204020204" pitchFamily="34" charset="-122"/>
              </a:rPr>
              <a:t>本 节 完 </a:t>
            </a:r>
            <a:r>
              <a:rPr lang="en-US" altLang="zh-CN" sz="3600" b="1" dirty="0">
                <a:solidFill>
                  <a:srgbClr val="BCFFFF"/>
                </a:solidFill>
                <a:latin typeface="Arial" panose="020B0604020202020204" pitchFamily="34" charset="0"/>
                <a:ea typeface="微软雅黑" panose="020B0503020204020204" pitchFamily="34" charset="-122"/>
              </a:rPr>
              <a:t>—</a:t>
            </a:r>
            <a:endParaRPr lang="en-US" altLang="zh-CN" sz="3600" b="1" dirty="0">
              <a:solidFill>
                <a:srgbClr val="BCFFFF"/>
              </a:solidFill>
              <a:latin typeface="Arial" panose="020B0604020202020204" pitchFamily="34" charset="0"/>
              <a:ea typeface="微软雅黑" panose="020B0503020204020204" pitchFamily="34" charset="-122"/>
            </a:endParaRPr>
          </a:p>
        </p:txBody>
      </p:sp>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5.1 </a:t>
            </a:r>
            <a:r>
              <a:rPr lang="zh-CN" sz="3200" b="1" dirty="0">
                <a:solidFill>
                  <a:srgbClr val="FFFF00"/>
                </a:solidFill>
                <a:latin typeface="微软雅黑" panose="020B0503020204020204" pitchFamily="34" charset="-122"/>
                <a:ea typeface="微软雅黑" panose="020B0503020204020204" pitchFamily="34" charset="-122"/>
              </a:rPr>
              <a:t>门窗的形式与分类</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5.2 </a:t>
            </a:r>
            <a:r>
              <a:rPr lang="zh-CN" altLang="en-US" sz="3200" b="1" dirty="0">
                <a:solidFill>
                  <a:schemeClr val="bg1"/>
                </a:solidFill>
                <a:latin typeface="微软雅黑" panose="020B0503020204020204" pitchFamily="34" charset="-122"/>
                <a:ea typeface="微软雅黑" panose="020B0503020204020204" pitchFamily="34" charset="-122"/>
              </a:rPr>
              <a:t>门窗的创建与设置</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5.3 </a:t>
            </a:r>
            <a:r>
              <a:rPr lang="zh-CN" altLang="en-US" sz="3200" b="1" dirty="0">
                <a:solidFill>
                  <a:schemeClr val="bg1"/>
                </a:solidFill>
                <a:latin typeface="微软雅黑" panose="020B0503020204020204" pitchFamily="34" charset="-122"/>
                <a:ea typeface="微软雅黑" panose="020B0503020204020204" pitchFamily="34" charset="-122"/>
              </a:rPr>
              <a:t>门窗的编辑与修改</a:t>
            </a: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5</a:t>
            </a:r>
            <a:r>
              <a:rPr lang="en-US" altLang="zh-CN" sz="3600" b="1" dirty="0">
                <a:solidFill>
                  <a:srgbClr val="BCFFFF"/>
                </a:solidFill>
                <a:latin typeface="Arial" panose="020B0604020202020204" pitchFamily="34" charset="0"/>
                <a:ea typeface="微软雅黑" panose="020B0503020204020204" pitchFamily="34" charset="-122"/>
              </a:rPr>
              <a:t> - </a:t>
            </a:r>
            <a:r>
              <a:rPr lang="zh-CN" sz="3600" b="1" dirty="0">
                <a:solidFill>
                  <a:srgbClr val="BCFFFF"/>
                </a:solidFill>
                <a:latin typeface="Arial" panose="020B0604020202020204" pitchFamily="34" charset="0"/>
                <a:ea typeface="微软雅黑" panose="020B0503020204020204" pitchFamily="34" charset="-122"/>
              </a:rPr>
              <a:t>门和窗的创建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5.1 </a:t>
            </a:r>
            <a:r>
              <a:rPr lang="zh-CN" altLang="en-US" sz="3600" b="1" dirty="0">
                <a:solidFill>
                  <a:srgbClr val="BCFFFF"/>
                </a:solidFill>
                <a:latin typeface="Arial" panose="020B0604020202020204" pitchFamily="34" charset="0"/>
                <a:ea typeface="微软雅黑" panose="020B0503020204020204" pitchFamily="34" charset="-122"/>
              </a:rPr>
              <a:t>门窗的形式与分类</a:t>
            </a:r>
            <a:r>
              <a:rPr lang="zh-CN" sz="3600" b="1" dirty="0">
                <a:solidFill>
                  <a:srgbClr val="BCFFFF"/>
                </a:solidFill>
                <a:latin typeface="Arial" panose="020B0604020202020204" pitchFamily="34" charset="0"/>
                <a:ea typeface="微软雅黑" panose="020B0503020204020204" pitchFamily="34" charset="-122"/>
              </a:rPr>
              <a:t> </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29958" y="1322705"/>
            <a:ext cx="10958512" cy="5077460"/>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5.1  门窗形式与分类</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门窗主要由门窗框、门窗扇、门窗五金件等组成。有时为了完善构造节点，加强密封性能或改善装修效果，还可能会用到一些门窗附件，如披水板、贴脸板等。门窗框是门窗与建筑墙体、柱、梁等构件连接的部分，起固定作用，还能控制门窗扇启闭的角度。门窗扇是门窗可供开启的部分。门扇类型主要有镶板门、夹板门、百叶门、无框玻璃门等。窗扇因为考虑到采光要求，一般镶玻璃，其构成与镶玻璃门相似。门窗五金的作用是在门窗各组成部件之间以及门窗与建筑主体之间起到连接、控制或固定作用。门的五金件有把手、门锁、铰链、闭门器等，窗的五金件有风钩、拉手、转轴、闭窗器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5.1 </a:t>
            </a:r>
            <a:r>
              <a:rPr lang="zh-CN" altLang="en-US" sz="3600" b="1" dirty="0">
                <a:solidFill>
                  <a:srgbClr val="BCFFFF"/>
                </a:solidFill>
                <a:ea typeface="微软雅黑" panose="020B0503020204020204" pitchFamily="34" charset="-122"/>
                <a:sym typeface="+mn-ea"/>
              </a:rPr>
              <a:t>门窗的形式与分类</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门窗的分类方式主要有以下几种：</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1.依据门窗材质，大致可以分为以下几类：木门窗（图5-1）、钢门窗、塑钢门窗、铝合金门窗、玻璃钢门窗（图5-2）、不锈钢门窗、铁花门窗等。</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0" name="图片 280" descr="门"/>
          <p:cNvPicPr>
            <a:picLocks noChangeAspect="1"/>
          </p:cNvPicPr>
          <p:nvPr/>
        </p:nvPicPr>
        <p:blipFill>
          <a:blip r:embed="rId1"/>
          <a:stretch>
            <a:fillRect/>
          </a:stretch>
        </p:blipFill>
        <p:spPr>
          <a:xfrm>
            <a:off x="2939098" y="3200400"/>
            <a:ext cx="1593215" cy="2689860"/>
          </a:xfrm>
          <a:prstGeom prst="rect">
            <a:avLst/>
          </a:prstGeom>
        </p:spPr>
      </p:pic>
      <p:pic>
        <p:nvPicPr>
          <p:cNvPr id="111" name="图片 111" descr="IMG_20220806_092039"/>
          <p:cNvPicPr>
            <a:picLocks noChangeAspect="1"/>
          </p:cNvPicPr>
          <p:nvPr/>
        </p:nvPicPr>
        <p:blipFill>
          <a:blip r:embed="rId2"/>
          <a:stretch>
            <a:fillRect/>
          </a:stretch>
        </p:blipFill>
        <p:spPr>
          <a:xfrm>
            <a:off x="5299393" y="3200400"/>
            <a:ext cx="1933575" cy="2579370"/>
          </a:xfrm>
          <a:prstGeom prst="rect">
            <a:avLst/>
          </a:prstGeom>
        </p:spPr>
      </p:pic>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5.1 </a:t>
            </a:r>
            <a:r>
              <a:rPr lang="zh-CN" altLang="en-US" sz="3600" b="1" dirty="0">
                <a:solidFill>
                  <a:srgbClr val="BCFFFF"/>
                </a:solidFill>
                <a:ea typeface="微软雅黑" panose="020B0503020204020204" pitchFamily="34" charset="-122"/>
                <a:sym typeface="+mn-ea"/>
              </a:rPr>
              <a:t>门窗的形式与分类</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6451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按门窗功能分：旋转门（图5-3）、防盗门（图5-4）、防火门、自动门等。</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5" name="图片 15" descr="IMG_20220805_122534"/>
          <p:cNvPicPr>
            <a:picLocks noChangeAspect="1"/>
          </p:cNvPicPr>
          <p:nvPr/>
        </p:nvPicPr>
        <p:blipFill>
          <a:blip r:embed="rId1"/>
          <a:stretch>
            <a:fillRect/>
          </a:stretch>
        </p:blipFill>
        <p:spPr>
          <a:xfrm>
            <a:off x="2347278" y="2933383"/>
            <a:ext cx="2385695" cy="3181985"/>
          </a:xfrm>
          <a:prstGeom prst="rect">
            <a:avLst/>
          </a:prstGeom>
        </p:spPr>
      </p:pic>
      <p:pic>
        <p:nvPicPr>
          <p:cNvPr id="113" name="图片 113" descr="IMG_20220806_175721"/>
          <p:cNvPicPr>
            <a:picLocks noChangeAspect="1"/>
          </p:cNvPicPr>
          <p:nvPr/>
        </p:nvPicPr>
        <p:blipFill>
          <a:blip r:embed="rId2"/>
          <a:stretch>
            <a:fillRect/>
          </a:stretch>
        </p:blipFill>
        <p:spPr>
          <a:xfrm>
            <a:off x="5220970" y="2933700"/>
            <a:ext cx="2320925" cy="3096260"/>
          </a:xfrm>
          <a:prstGeom prst="rect">
            <a:avLst/>
          </a:prstGeom>
        </p:spPr>
      </p:pic>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5.1 </a:t>
            </a:r>
            <a:r>
              <a:rPr lang="zh-CN" altLang="en-US" sz="3600" b="1" dirty="0">
                <a:solidFill>
                  <a:srgbClr val="BCFFFF"/>
                </a:solidFill>
                <a:ea typeface="微软雅黑" panose="020B0503020204020204" pitchFamily="34" charset="-122"/>
                <a:sym typeface="+mn-ea"/>
              </a:rPr>
              <a:t>门窗的形式与分类</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3.按开启方式分为：固定窗、推拉门窗（图5-5）、上悬窗、中悬窗、下悬窗、立转窗、平开门窗（图5-6）、滑轮窗、卷帘门（图5-7）、折叠门、地弹簧门等。</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81" name="图片 281" descr="2022-08-02 19 41 12"/>
          <p:cNvPicPr>
            <a:picLocks noChangeAspect="1"/>
          </p:cNvPicPr>
          <p:nvPr/>
        </p:nvPicPr>
        <p:blipFill>
          <a:blip r:embed="rId1"/>
          <a:stretch>
            <a:fillRect/>
          </a:stretch>
        </p:blipFill>
        <p:spPr>
          <a:xfrm>
            <a:off x="930275" y="3447098"/>
            <a:ext cx="2153920" cy="1650365"/>
          </a:xfrm>
          <a:prstGeom prst="rect">
            <a:avLst/>
          </a:prstGeom>
        </p:spPr>
      </p:pic>
      <p:pic>
        <p:nvPicPr>
          <p:cNvPr id="110" name="图片 110" descr="IMG_20220805_180622"/>
          <p:cNvPicPr>
            <a:picLocks noChangeAspect="1"/>
          </p:cNvPicPr>
          <p:nvPr/>
        </p:nvPicPr>
        <p:blipFill>
          <a:blip r:embed="rId2"/>
          <a:srcRect b="23098"/>
          <a:stretch>
            <a:fillRect/>
          </a:stretch>
        </p:blipFill>
        <p:spPr>
          <a:xfrm>
            <a:off x="4124643" y="3308033"/>
            <a:ext cx="1880235" cy="1928495"/>
          </a:xfrm>
          <a:prstGeom prst="rect">
            <a:avLst/>
          </a:prstGeom>
        </p:spPr>
      </p:pic>
      <p:pic>
        <p:nvPicPr>
          <p:cNvPr id="109" name="图片 109" descr="IMG_20220805_180437"/>
          <p:cNvPicPr>
            <a:picLocks noChangeAspect="1"/>
          </p:cNvPicPr>
          <p:nvPr/>
        </p:nvPicPr>
        <p:blipFill>
          <a:blip r:embed="rId3"/>
          <a:stretch>
            <a:fillRect/>
          </a:stretch>
        </p:blipFill>
        <p:spPr>
          <a:xfrm>
            <a:off x="6947535" y="3308033"/>
            <a:ext cx="2659380" cy="1994535"/>
          </a:xfrm>
          <a:prstGeom prst="rect">
            <a:avLst/>
          </a:prstGeom>
        </p:spPr>
      </p:pic>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5.1 </a:t>
            </a:r>
            <a:r>
              <a:rPr lang="zh-CN" altLang="en-US" sz="3600" b="1" dirty="0">
                <a:solidFill>
                  <a:srgbClr val="BCFFFF"/>
                </a:solidFill>
                <a:ea typeface="微软雅黑" panose="020B0503020204020204" pitchFamily="34" charset="-122"/>
                <a:sym typeface="+mn-ea"/>
              </a:rPr>
              <a:t>门窗的形式与分类</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322705"/>
            <a:ext cx="1077531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4.按性能分为：隔声型门窗、保温型门窗、防火门窗、气密门窗等。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在Revit2020中，门和窗是基于主体的构件，即门窗对墙体有依附关系，依附于主体而存在。在平、立、剖及三维视图中均可添加门，且门会在自动剪切墙体后进行放置。删除已有门窗的墙体则门窗随之删除。</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5.1 </a:t>
            </a:r>
            <a:r>
              <a:rPr lang="zh-CN" sz="3200" b="1" dirty="0">
                <a:solidFill>
                  <a:schemeClr val="bg1"/>
                </a:solidFill>
                <a:latin typeface="微软雅黑" panose="020B0503020204020204" pitchFamily="34" charset="-122"/>
                <a:ea typeface="微软雅黑" panose="020B0503020204020204" pitchFamily="34" charset="-122"/>
              </a:rPr>
              <a:t>门窗的形式与分类</a:t>
            </a:r>
            <a:endParaRPr 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5.2 </a:t>
            </a:r>
            <a:r>
              <a:rPr lang="zh-CN" altLang="en-US" sz="3200" b="1" dirty="0">
                <a:solidFill>
                  <a:srgbClr val="FFFF00"/>
                </a:solidFill>
                <a:latin typeface="微软雅黑" panose="020B0503020204020204" pitchFamily="34" charset="-122"/>
                <a:ea typeface="微软雅黑" panose="020B0503020204020204" pitchFamily="34" charset="-122"/>
              </a:rPr>
              <a:t>门窗的创建与设置</a:t>
            </a:r>
            <a:endParaRPr lang="zh-CN" altLang="en-US"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5.3 </a:t>
            </a:r>
            <a:r>
              <a:rPr lang="zh-CN" altLang="en-US" sz="3200" b="1" dirty="0">
                <a:solidFill>
                  <a:schemeClr val="bg1"/>
                </a:solidFill>
                <a:latin typeface="微软雅黑" panose="020B0503020204020204" pitchFamily="34" charset="-122"/>
                <a:ea typeface="微软雅黑" panose="020B0503020204020204" pitchFamily="34" charset="-122"/>
              </a:rPr>
              <a:t>门窗的编辑与修改</a:t>
            </a: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87439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5</a:t>
            </a:r>
            <a:r>
              <a:rPr lang="en-US" altLang="zh-CN" sz="3600" b="1" dirty="0">
                <a:solidFill>
                  <a:srgbClr val="BCFFFF"/>
                </a:solidFill>
                <a:latin typeface="Arial" panose="020B0604020202020204" pitchFamily="34" charset="0"/>
                <a:ea typeface="微软雅黑" panose="020B0503020204020204" pitchFamily="34" charset="-122"/>
              </a:rPr>
              <a:t> - </a:t>
            </a:r>
            <a:r>
              <a:rPr lang="zh-CN" sz="3600" b="1" dirty="0">
                <a:solidFill>
                  <a:srgbClr val="BCFFFF"/>
                </a:solidFill>
                <a:latin typeface="Arial" panose="020B0604020202020204" pitchFamily="34" charset="0"/>
                <a:ea typeface="微软雅黑" panose="020B0503020204020204" pitchFamily="34" charset="-122"/>
              </a:rPr>
              <a:t>门和窗的创建</a:t>
            </a:r>
            <a:endParaRPr lang="zh-CN"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PP_MARK_KEY" val="aa8c35d3-3ad6-47a2-adbb-ab96746270ba"/>
  <p:tag name="COMMONDATA" val="eyJoZGlkIjoiMGRjOGY4MWM4NWRmY2IwMDZiMjI3ODQ1ZmJlZjIzODEifQ=="/>
</p:tagLst>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2750</Words>
  <Application>WPS 演示</Application>
  <PresentationFormat/>
  <Paragraphs>129</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Arial</vt:lpstr>
      <vt:lpstr>宋体</vt:lpstr>
      <vt:lpstr>Wingdings</vt:lpstr>
      <vt:lpstr>思源宋体 CN</vt:lpstr>
      <vt:lpstr>微软雅黑</vt:lpstr>
      <vt:lpstr>方正正大黑_GBK</vt:lpstr>
      <vt:lpstr>Arial Unicode MS</vt:lpstr>
      <vt:lpstr>等线 Light</vt:lpstr>
      <vt:lpstr>Calibri Light</vt:lpstr>
      <vt:lpstr>等线</vt:lpstr>
      <vt:lpstr>Calibri</vt:lpstr>
      <vt:lpstr>思源黑体 CN Normal</vt:lpstr>
      <vt:lpstr>黑体</vt:lpstr>
      <vt:lpstr>默认设计模板</vt:lpstr>
      <vt:lpstr>摄图网​​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cyx</dc:creator>
  <cp:lastModifiedBy>Administrator</cp:lastModifiedBy>
  <cp:revision>51</cp:revision>
  <dcterms:created xsi:type="dcterms:W3CDTF">2022-11-25T07:10:00Z</dcterms:created>
  <dcterms:modified xsi:type="dcterms:W3CDTF">2023-10-15T08:54:54Z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37B7551209124F7BB2078CC4CA933A8F</vt:lpwstr>
  </property>
</Properties>
</file>